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85" r:id="rId4"/>
    <p:sldId id="286" r:id="rId5"/>
    <p:sldId id="287" r:id="rId6"/>
    <p:sldId id="288" r:id="rId7"/>
    <p:sldId id="289" r:id="rId8"/>
    <p:sldId id="29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670" autoAdjust="0"/>
  </p:normalViewPr>
  <p:slideViewPr>
    <p:cSldViewPr>
      <p:cViewPr>
        <p:scale>
          <a:sx n="80" d="100"/>
          <a:sy n="80" d="100"/>
        </p:scale>
        <p:origin x="-2430" y="-10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4E290-B368-43C4-A3C7-FD68E24F02FA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4C689-838A-4806-AE8B-6C06EBEFA95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58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62FA-85D8-4146-8872-0F34634D5395}" type="datetime1">
              <a:rPr lang="en-US" smtClean="0"/>
              <a:pPr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3471-20C7-4F90-8629-070BCD8C0092}" type="datetime1">
              <a:rPr lang="en-US" smtClean="0"/>
              <a:pPr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2FD4-23A5-4368-8FB3-B717ADB597B8}" type="datetime1">
              <a:rPr lang="en-US" smtClean="0"/>
              <a:pPr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459F-FDD8-4CFD-941E-BACDE23A79AF}" type="datetime1">
              <a:rPr lang="en-US" smtClean="0"/>
              <a:pPr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8969-B54E-4424-AE3F-0EDD8EF42040}" type="datetime1">
              <a:rPr lang="en-US" smtClean="0"/>
              <a:pPr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D14C3-C7D2-4E66-B66C-9DF937646971}" type="datetime1">
              <a:rPr lang="en-US" smtClean="0"/>
              <a:pPr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0AC9-EE43-40CC-AC3A-2CDE3337044B}" type="datetime1">
              <a:rPr lang="en-US" smtClean="0"/>
              <a:pPr/>
              <a:t>3/8/2019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0B6BC-8B24-4677-B055-8210704DF987}" type="datetime1">
              <a:rPr lang="en-US" smtClean="0"/>
              <a:pPr/>
              <a:t>3/8/2019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E134-3D4B-43E7-A96B-4DD4B37331FF}" type="datetime1">
              <a:rPr lang="en-US" smtClean="0"/>
              <a:pPr/>
              <a:t>3/8/2019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B685-5DC5-4E78-ADB4-0A1E4037C76E}" type="datetime1">
              <a:rPr lang="en-US" smtClean="0"/>
              <a:pPr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DF56-55CA-4389-93C2-A1452EC9DC6B}" type="datetime1">
              <a:rPr lang="en-US" smtClean="0"/>
              <a:pPr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F3955-F87A-4BE2-A11F-0FD65C90C809}" type="datetime1">
              <a:rPr lang="en-US" smtClean="0"/>
              <a:pPr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.jpeg"/><Relationship Id="rId7" Type="http://schemas.openxmlformats.org/officeDocument/2006/relationships/hyperlink" Target="http://www.naturgefahren.at/eu-internationales/we4DRR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eer-review-network.eu/pages/peer-review-vnfil-extended.php?lang=EN" TargetMode="External"/><Relationship Id="rId5" Type="http://schemas.openxmlformats.org/officeDocument/2006/relationships/image" Target="../media/image20.gif"/><Relationship Id="rId10" Type="http://schemas.openxmlformats.org/officeDocument/2006/relationships/hyperlink" Target="http://lifeada.agr.hr/" TargetMode="External"/><Relationship Id="rId4" Type="http://schemas.openxmlformats.org/officeDocument/2006/relationships/image" Target="../media/image19.jpe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 descr="BOKU_IWHW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52" b="35258"/>
          <a:stretch>
            <a:fillRect/>
          </a:stretch>
        </p:blipFill>
        <p:spPr bwMode="auto">
          <a:xfrm>
            <a:off x="3929289" y="3657600"/>
            <a:ext cx="1328511" cy="133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21506" y="6858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1524000"/>
            <a:ext cx="6400800" cy="1143000"/>
          </a:xfrm>
        </p:spPr>
        <p:txBody>
          <a:bodyPr>
            <a:normAutofit fontScale="85000" lnSpcReduction="20000"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How to improve quality of promotions of trainings (LLL courses) and students enrolment – EU experience</a:t>
            </a:r>
            <a:endParaRPr lang="bs-Latn-BA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685800" y="2667000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Kurt Glock</a:t>
            </a:r>
            <a:endParaRPr lang="sr-Latn-BA" sz="18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de-AT" sz="1800" dirty="0">
                <a:solidFill>
                  <a:srgbClr val="002060"/>
                </a:solidFill>
                <a:latin typeface="Book Antiqua" panose="02040602050305030304" pitchFamily="18" charset="0"/>
              </a:rPr>
              <a:t>University </a:t>
            </a:r>
            <a:r>
              <a:rPr lang="de-AT" sz="18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of</a:t>
            </a:r>
            <a:r>
              <a:rPr lang="de-AT" sz="1800" dirty="0">
                <a:solidFill>
                  <a:srgbClr val="002060"/>
                </a:solidFill>
                <a:latin typeface="Book Antiqua" panose="02040602050305030304" pitchFamily="18" charset="0"/>
              </a:rPr>
              <a:t> Natural Resources </a:t>
            </a:r>
            <a:r>
              <a:rPr lang="de-AT" sz="18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and</a:t>
            </a:r>
            <a:r>
              <a:rPr lang="de-AT" sz="1800" dirty="0">
                <a:solidFill>
                  <a:srgbClr val="002060"/>
                </a:solidFill>
                <a:latin typeface="Book Antiqua" panose="02040602050305030304" pitchFamily="18" charset="0"/>
              </a:rPr>
              <a:t> Life </a:t>
            </a:r>
            <a:r>
              <a:rPr lang="de-AT" sz="18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Sciences</a:t>
            </a:r>
            <a:r>
              <a:rPr lang="de-AT" sz="1800" dirty="0">
                <a:solidFill>
                  <a:srgbClr val="002060"/>
                </a:solidFill>
                <a:latin typeface="Book Antiqua" panose="02040602050305030304" pitchFamily="18" charset="0"/>
              </a:rPr>
              <a:t> BOKU, Vienna</a:t>
            </a:r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49530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18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Fifth</a:t>
            </a:r>
            <a:r>
              <a:rPr lang="de-AT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Quality Assurance </a:t>
            </a:r>
            <a:r>
              <a:rPr lang="de-AT" sz="18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Committee</a:t>
            </a:r>
            <a:r>
              <a:rPr lang="sr-Latn-BA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sr-Latn-BA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meeting/ </a:t>
            </a:r>
            <a:r>
              <a:rPr lang="de-AT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20</a:t>
            </a:r>
            <a:r>
              <a:rPr lang="en-GB" sz="1800" baseline="30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th</a:t>
            </a:r>
            <a:r>
              <a:rPr lang="sr-Latn-BA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March</a:t>
            </a:r>
            <a:r>
              <a:rPr lang="sr-Latn-BA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201</a:t>
            </a:r>
            <a:r>
              <a:rPr lang="de-AT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9</a:t>
            </a:r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352800" y="3733800"/>
            <a:ext cx="2325688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6057781"/>
            <a:ext cx="9144000" cy="8002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200" dirty="0">
                <a:effectLst/>
                <a:latin typeface="Book Antiqua"/>
                <a:ea typeface="Calibri"/>
                <a:cs typeface="Times New Roman"/>
              </a:rPr>
              <a:t>Project number:  </a:t>
            </a:r>
            <a:r>
              <a:rPr lang="sr-Latn-RS" sz="1200" dirty="0" smtClean="0">
                <a:effectLst/>
                <a:latin typeface="Book Antiqua"/>
                <a:ea typeface="Calibri"/>
                <a:cs typeface="Times New Roman"/>
              </a:rPr>
              <a:t>5</a:t>
            </a:r>
            <a:r>
              <a:rPr lang="en-US" sz="1200" dirty="0" smtClean="0">
                <a:latin typeface="Book Antiqua"/>
                <a:ea typeface="Calibri"/>
                <a:cs typeface="Times New Roman"/>
              </a:rPr>
              <a:t>73806-EPP-1-2016-1-RS-EPPKA2-CBHE-JP</a:t>
            </a:r>
            <a:endParaRPr lang="bs-Latn-BA" sz="1200" dirty="0">
              <a:latin typeface="Book Antiqua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effectLst/>
                <a:latin typeface="Book Antiqua"/>
                <a:ea typeface="Calibri"/>
                <a:cs typeface="Times New Roman"/>
              </a:rPr>
              <a:t> </a:t>
            </a:r>
            <a:endParaRPr lang="bs-Latn-BA" sz="1200" dirty="0">
              <a:effectLst/>
              <a:latin typeface="Book Antiqua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bs-Latn-BA" sz="1100" i="1" dirty="0">
                <a:effectLst/>
                <a:latin typeface="Book Antiqua"/>
                <a:ea typeface="Calibri"/>
                <a:cs typeface="Times New Roman"/>
              </a:rPr>
              <a:t>"This project has been funded with support from the European Commission. This publication </a:t>
            </a:r>
            <a:r>
              <a:rPr lang="bs-Latn-BA" sz="1100" i="1" dirty="0" smtClean="0">
                <a:effectLst/>
                <a:latin typeface="Book Antiqua"/>
                <a:ea typeface="Calibri"/>
                <a:cs typeface="Times New Roman"/>
              </a:rPr>
              <a:t>reflects </a:t>
            </a:r>
            <a:r>
              <a:rPr lang="bs-Latn-BA" sz="1100" i="1" dirty="0">
                <a:effectLst/>
                <a:latin typeface="Book Antiqua"/>
                <a:ea typeface="Calibri"/>
                <a:cs typeface="Times New Roman"/>
              </a:rPr>
              <a:t>the views only of the author, and the Commission cannot be held responsible for any use which may be made of the information contained therein"</a:t>
            </a:r>
            <a:endParaRPr lang="bs-Latn-BA" sz="1200" dirty="0">
              <a:effectLst/>
              <a:latin typeface="Book Antiqua"/>
              <a:ea typeface="Calibri"/>
              <a:cs typeface="Times New Roman"/>
            </a:endParaRPr>
          </a:p>
        </p:txBody>
      </p:sp>
      <p:pic>
        <p:nvPicPr>
          <p:cNvPr id="13" name="Picture 12" descr="eu_flag_co_funded_pos_[rgb]_righ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8686800" cy="427038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How to improve quality of promotions </a:t>
            </a:r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of students enrolment?</a:t>
            </a:r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Student </a:t>
            </a:r>
            <a:r>
              <a:rPr lang="de-AT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Advisory</a:t>
            </a:r>
            <a:r>
              <a:rPr lang="de-AT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Service</a:t>
            </a:r>
            <a:endParaRPr lang="de-AT" sz="24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235" y="2362200"/>
            <a:ext cx="47434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270" y="3352800"/>
            <a:ext cx="3908830" cy="104700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5731304"/>
            <a:ext cx="1340427" cy="609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8686800" cy="427038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How to improve quality of promotions </a:t>
            </a:r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of students enrolment?</a:t>
            </a:r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Student Advisory Service</a:t>
            </a:r>
            <a:b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GB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Open House and Info Day for Prospective Students</a:t>
            </a:r>
            <a:endParaRPr lang="en-GB" sz="2000" i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014648"/>
            <a:ext cx="3127737" cy="2208564"/>
          </a:xfrm>
          <a:prstGeom prst="rect">
            <a:avLst/>
          </a:prstGeom>
        </p:spPr>
      </p:pic>
      <p:sp>
        <p:nvSpPr>
          <p:cNvPr id="14" name="Inhaltsplatzhalter 2"/>
          <p:cNvSpPr txBox="1">
            <a:spLocks/>
          </p:cNvSpPr>
          <p:nvPr/>
        </p:nvSpPr>
        <p:spPr>
          <a:xfrm>
            <a:off x="533400" y="2540330"/>
            <a:ext cx="4293919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When?</a:t>
            </a:r>
            <a:r>
              <a:rPr lang="en-GB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12</a:t>
            </a:r>
            <a:r>
              <a:rPr lang="en-GB" sz="14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GB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April 2019 10 a.m. – 16 p.m.</a:t>
            </a:r>
          </a:p>
          <a:p>
            <a:pPr marL="0" indent="0">
              <a:buFont typeface="Arial" pitchFamily="34" charset="0"/>
              <a:buNone/>
            </a:pPr>
            <a:r>
              <a:rPr lang="en-GB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Where?</a:t>
            </a:r>
            <a:r>
              <a:rPr lang="en-GB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 Hall, </a:t>
            </a:r>
            <a:r>
              <a:rPr lang="en-GB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Schwackhöferhaus</a:t>
            </a:r>
            <a:r>
              <a:rPr lang="en-GB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(BOKU)</a:t>
            </a:r>
          </a:p>
          <a:p>
            <a:pPr marL="0" indent="0">
              <a:buFont typeface="Arial" pitchFamily="34" charset="0"/>
              <a:buNone/>
            </a:pPr>
            <a:r>
              <a:rPr lang="en-GB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What to expect?</a:t>
            </a:r>
          </a:p>
          <a:p>
            <a:pPr marL="0" indent="0">
              <a:buNone/>
            </a:pPr>
            <a:r>
              <a:rPr lang="en-GB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Taster </a:t>
            </a:r>
            <a:r>
              <a:rPr lang="en-GB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courses, discussions with students, information on study programs, international master's programs advisory service, guided tours through laboratories and the campus, social counselling services, etc.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4" y="4340327"/>
            <a:ext cx="2324100" cy="1546701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118930"/>
            <a:ext cx="2308761" cy="153619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369130"/>
            <a:ext cx="1329518" cy="1997757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656" y="1957248"/>
            <a:ext cx="2896913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8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8686800" cy="427038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How to improve quality of promotions </a:t>
            </a:r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of students enrolment?</a:t>
            </a:r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Student Advisory Service</a:t>
            </a:r>
            <a:b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GB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Career Orientation Fairs and School Visits </a:t>
            </a:r>
            <a:endParaRPr lang="en-GB" sz="2000" i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40330"/>
            <a:ext cx="27908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5468083" y="3936617"/>
            <a:ext cx="3131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The largest education fair in Austria</a:t>
            </a:r>
            <a:endParaRPr lang="de-AT" sz="1600" dirty="0">
              <a:solidFill>
                <a:srgbClr val="FF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8" y="5001683"/>
            <a:ext cx="7645397" cy="1274233"/>
          </a:xfrm>
          <a:prstGeom prst="rect">
            <a:avLst/>
          </a:prstGeom>
        </p:spPr>
      </p:pic>
      <p:sp>
        <p:nvSpPr>
          <p:cNvPr id="15" name="Inhaltsplatzhalter 2"/>
          <p:cNvSpPr txBox="1">
            <a:spLocks/>
          </p:cNvSpPr>
          <p:nvPr/>
        </p:nvSpPr>
        <p:spPr>
          <a:xfrm>
            <a:off x="533400" y="2540330"/>
            <a:ext cx="5334000" cy="2412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When?</a:t>
            </a:r>
            <a:r>
              <a:rPr lang="en-GB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7</a:t>
            </a:r>
            <a:r>
              <a:rPr lang="en-GB" sz="14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GB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to 10</a:t>
            </a:r>
            <a:r>
              <a:rPr lang="en-GB" sz="14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GB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March 2019 9 a.m. – 18 p.m.</a:t>
            </a:r>
          </a:p>
          <a:p>
            <a:pPr marL="0" indent="0">
              <a:buFont typeface="Arial" pitchFamily="34" charset="0"/>
              <a:buNone/>
            </a:pPr>
            <a:r>
              <a:rPr lang="en-GB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Where?</a:t>
            </a:r>
            <a:r>
              <a:rPr lang="en-GB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 Vienna (additionally Graz, Klagenfurt, Salzburg, Innsbruck)</a:t>
            </a:r>
          </a:p>
          <a:p>
            <a:pPr marL="0" indent="0">
              <a:buFont typeface="Arial" pitchFamily="34" charset="0"/>
              <a:buNone/>
            </a:pPr>
            <a:r>
              <a:rPr lang="en-GB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Organizer?</a:t>
            </a:r>
          </a:p>
          <a:p>
            <a:pPr marL="0" indent="0">
              <a:buNone/>
            </a:pPr>
            <a:r>
              <a:rPr lang="en-GB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BeSt³ is jointly organized by the Austrian Federal Ministry of Education, Science and Research (BMBWF) and the Austrian Employment Service (AMS). </a:t>
            </a:r>
          </a:p>
          <a:p>
            <a:pPr marL="0" indent="0">
              <a:buFont typeface="Arial" pitchFamily="34" charset="0"/>
              <a:buNone/>
            </a:pPr>
            <a:r>
              <a:rPr lang="en-GB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What to expect?</a:t>
            </a:r>
          </a:p>
          <a:p>
            <a:pPr marL="0" indent="0">
              <a:buNone/>
            </a:pPr>
            <a:r>
              <a:rPr lang="en-GB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Information hub and contact point</a:t>
            </a:r>
          </a:p>
          <a:p>
            <a:pPr marL="0" indent="0">
              <a:buNone/>
            </a:pPr>
            <a:r>
              <a:rPr lang="en-GB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~40.000 high school graduates</a:t>
            </a:r>
            <a:endParaRPr lang="en-GB" sz="14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5173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8686800" cy="427038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How to improve quality of promotions </a:t>
            </a:r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of students enrolment?</a:t>
            </a:r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Student Advisory Service</a:t>
            </a:r>
            <a:b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GB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Introductory Counselling within the General Admission Period </a:t>
            </a:r>
            <a:endParaRPr lang="en-GB" sz="2000" i="1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GB" sz="2000" i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GB" sz="2000" i="1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GB" sz="2000" i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GB" sz="2000" i="1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GB" sz="2000" i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Guided tours at the BOKU</a:t>
            </a:r>
            <a:endParaRPr lang="en-GB" sz="2000" i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Inhaltsplatzhalter 2"/>
          <p:cNvSpPr txBox="1">
            <a:spLocks/>
          </p:cNvSpPr>
          <p:nvPr/>
        </p:nvSpPr>
        <p:spPr>
          <a:xfrm>
            <a:off x="800100" y="2725936"/>
            <a:ext cx="3962400" cy="1549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Provided by the Austrian Students` Union at BOKU (ÖH-BOKU)</a:t>
            </a:r>
          </a:p>
          <a:p>
            <a:r>
              <a:rPr lang="en-GB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Special appointments</a:t>
            </a:r>
          </a:p>
          <a:p>
            <a:r>
              <a:rPr lang="en-GB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Attuned to foreign students</a:t>
            </a:r>
          </a:p>
          <a:p>
            <a:r>
              <a:rPr lang="en-GB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Offered for winter and summer term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077" y="2855301"/>
            <a:ext cx="2129806" cy="2839741"/>
          </a:xfrm>
          <a:prstGeom prst="rect">
            <a:avLst/>
          </a:prstGeom>
        </p:spPr>
      </p:pic>
      <p:sp>
        <p:nvSpPr>
          <p:cNvPr id="11" name="Inhaltsplatzhalter 2"/>
          <p:cNvSpPr txBox="1">
            <a:spLocks/>
          </p:cNvSpPr>
          <p:nvPr/>
        </p:nvSpPr>
        <p:spPr>
          <a:xfrm>
            <a:off x="800100" y="4800600"/>
            <a:ext cx="4229100" cy="1549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Target group: school classes (16 – 19 years)</a:t>
            </a:r>
          </a:p>
          <a:p>
            <a:r>
              <a:rPr lang="en-GB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Introduction of the University</a:t>
            </a:r>
          </a:p>
          <a:p>
            <a:r>
              <a:rPr lang="en-GB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Tour through the Campus</a:t>
            </a:r>
          </a:p>
          <a:p>
            <a:r>
              <a:rPr lang="en-GB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Information about registration, bachelor programs, etc.</a:t>
            </a:r>
          </a:p>
        </p:txBody>
      </p:sp>
    </p:spTree>
    <p:extLst>
      <p:ext uri="{BB962C8B-B14F-4D97-AF65-F5344CB8AC3E}">
        <p14:creationId xmlns:p14="http://schemas.microsoft.com/office/powerpoint/2010/main" val="147637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8686800" cy="427038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How to improve quality of promotions </a:t>
            </a:r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of students enrolment?</a:t>
            </a:r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Student Advisory Service</a:t>
            </a:r>
            <a:b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GB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FIT – Frauen in der </a:t>
            </a:r>
            <a:r>
              <a:rPr lang="en-GB" sz="20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Technik</a:t>
            </a:r>
            <a:r>
              <a:rPr lang="en-GB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GB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GB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(“Women in engineering”)</a:t>
            </a:r>
          </a:p>
          <a:p>
            <a:pPr marL="0" indent="0">
              <a:buNone/>
            </a:pPr>
            <a:endParaRPr lang="en-GB" sz="2000" i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GB" sz="2000" i="1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GB" sz="2000" i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GB" sz="2000" i="1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GB" sz="2000" i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324" y="1708516"/>
            <a:ext cx="3369589" cy="4789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Inhaltsplatzhalter 2"/>
          <p:cNvSpPr txBox="1">
            <a:spLocks/>
          </p:cNvSpPr>
          <p:nvPr/>
        </p:nvSpPr>
        <p:spPr>
          <a:xfrm>
            <a:off x="542306" y="2971800"/>
            <a:ext cx="4334494" cy="2412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When?</a:t>
            </a:r>
            <a:r>
              <a:rPr lang="en-GB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27</a:t>
            </a:r>
            <a:r>
              <a:rPr lang="en-GB" sz="14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GB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to 29</a:t>
            </a:r>
            <a:r>
              <a:rPr lang="en-GB" sz="14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GB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January 2020 </a:t>
            </a:r>
          </a:p>
          <a:p>
            <a:pPr marL="0" indent="0">
              <a:buFont typeface="Arial" pitchFamily="34" charset="0"/>
              <a:buNone/>
            </a:pPr>
            <a:r>
              <a:rPr lang="en-GB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Where?</a:t>
            </a:r>
            <a:r>
              <a:rPr lang="en-GB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 Vienna</a:t>
            </a:r>
          </a:p>
          <a:p>
            <a:pPr marL="0" indent="0">
              <a:buFont typeface="Arial" pitchFamily="34" charset="0"/>
              <a:buNone/>
            </a:pPr>
            <a:r>
              <a:rPr lang="en-GB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Participants?</a:t>
            </a:r>
          </a:p>
          <a:p>
            <a:pPr marL="0" indent="0">
              <a:buNone/>
            </a:pPr>
            <a:r>
              <a:rPr lang="en-GB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Special offer for female students from the 10</a:t>
            </a:r>
            <a:r>
              <a:rPr lang="en-GB" sz="14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GB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grade</a:t>
            </a:r>
            <a:endParaRPr lang="en-GB" sz="14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58" y="4122940"/>
            <a:ext cx="2632857" cy="175882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5"/>
          <a:stretch/>
        </p:blipFill>
        <p:spPr>
          <a:xfrm>
            <a:off x="2754085" y="5002350"/>
            <a:ext cx="2286000" cy="173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78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8686800" cy="427038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How to improve quality </a:t>
            </a:r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 promotion of LLL?</a:t>
            </a:r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Lifelong Learning and Continuing Education</a:t>
            </a:r>
            <a:b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</a:br>
            <a:endParaRPr lang="en-GB" sz="2000" i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GB" sz="2000" i="1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GB" sz="2000" i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GB" sz="2000" i="1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GB" sz="2000" i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Inhaltsplatzhalter 2"/>
          <p:cNvSpPr txBox="1">
            <a:spLocks/>
          </p:cNvSpPr>
          <p:nvPr/>
        </p:nvSpPr>
        <p:spPr>
          <a:xfrm>
            <a:off x="838200" y="2438400"/>
            <a:ext cx="4334494" cy="1206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GB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The BOKU is also </a:t>
            </a:r>
            <a:r>
              <a:rPr lang="en-GB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a </a:t>
            </a:r>
            <a:r>
              <a:rPr lang="en-GB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society </a:t>
            </a:r>
            <a:r>
              <a:rPr lang="en-GB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partner </a:t>
            </a:r>
            <a:r>
              <a:rPr lang="en-GB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in </a:t>
            </a:r>
            <a:r>
              <a:rPr lang="en-GB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the field of natural resources and applied life sciences.</a:t>
            </a:r>
          </a:p>
          <a:p>
            <a:pPr marL="0" indent="0" algn="just">
              <a:buNone/>
            </a:pPr>
            <a:r>
              <a:rPr lang="en-GB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Lifelong learning is an important part of the </a:t>
            </a:r>
            <a:r>
              <a:rPr lang="en-GB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overall task </a:t>
            </a:r>
            <a:r>
              <a:rPr lang="en-GB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of the University of Natural Resources and Life </a:t>
            </a:r>
            <a:r>
              <a:rPr lang="en-GB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Sciences.</a:t>
            </a:r>
            <a:endParaRPr lang="en-GB" sz="14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Inhaltsplatzhalter 2"/>
          <p:cNvSpPr txBox="1">
            <a:spLocks/>
          </p:cNvSpPr>
          <p:nvPr/>
        </p:nvSpPr>
        <p:spPr>
          <a:xfrm>
            <a:off x="843148" y="3687783"/>
            <a:ext cx="4795652" cy="1905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OFFICE</a:t>
            </a:r>
          </a:p>
          <a:p>
            <a:pPr marL="0" indent="0">
              <a:buNone/>
            </a:pPr>
            <a:r>
              <a:rPr lang="en-GB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Head: </a:t>
            </a:r>
            <a:r>
              <a:rPr lang="en-GB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Mag. Christina Paulus</a:t>
            </a:r>
          </a:p>
          <a:p>
            <a:pPr marL="0" indent="0">
              <a:buNone/>
            </a:pPr>
            <a:r>
              <a:rPr lang="en-GB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Address &amp; Contact: </a:t>
            </a:r>
            <a:br>
              <a:rPr lang="en-GB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GB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H11.230 Lifelong Learning </a:t>
            </a:r>
            <a:br>
              <a:rPr lang="en-GB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GB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                and Continuing Education</a:t>
            </a:r>
          </a:p>
          <a:p>
            <a:pPr marL="0" indent="0">
              <a:buNone/>
            </a:pPr>
            <a:r>
              <a:rPr lang="en-GB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Adolf </a:t>
            </a:r>
            <a:r>
              <a:rPr lang="en-GB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Cieslar</a:t>
            </a:r>
            <a:r>
              <a:rPr lang="en-GB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Haus</a:t>
            </a:r>
            <a:r>
              <a:rPr lang="en-GB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0" indent="0">
              <a:buNone/>
            </a:pPr>
            <a:r>
              <a:rPr lang="en-GB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Peter-Jordan-</a:t>
            </a:r>
            <a:r>
              <a:rPr lang="en-GB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Straße</a:t>
            </a:r>
            <a:r>
              <a:rPr lang="en-GB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70/II</a:t>
            </a:r>
          </a:p>
          <a:p>
            <a:pPr marL="0" indent="0">
              <a:buNone/>
            </a:pPr>
            <a:r>
              <a:rPr lang="en-GB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1190 Vienna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987" y="3687783"/>
            <a:ext cx="4267200" cy="174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5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2"/>
          <p:cNvSpPr txBox="1">
            <a:spLocks/>
          </p:cNvSpPr>
          <p:nvPr/>
        </p:nvSpPr>
        <p:spPr>
          <a:xfrm>
            <a:off x="609600" y="1600200"/>
            <a:ext cx="8229600" cy="5029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Lifelong Learning and Continuing Education</a:t>
            </a: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GB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Projects (selected)</a:t>
            </a:r>
          </a:p>
          <a:p>
            <a:pPr marL="0" indent="0">
              <a:buFont typeface="Arial" pitchFamily="34" charset="0"/>
              <a:buNone/>
            </a:pPr>
            <a:endParaRPr lang="en-GB" sz="2000" i="1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Font typeface="Arial" pitchFamily="34" charset="0"/>
              <a:buNone/>
            </a:pPr>
            <a:endParaRPr lang="en-GB" sz="2000" i="1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Font typeface="Arial" pitchFamily="34" charset="0"/>
              <a:buNone/>
            </a:pPr>
            <a:endParaRPr lang="en-GB" sz="2000" i="1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Font typeface="Arial" pitchFamily="34" charset="0"/>
              <a:buNone/>
            </a:pPr>
            <a:endParaRPr lang="en-GB" sz="2000" i="1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Font typeface="Arial" pitchFamily="34" charset="0"/>
              <a:buNone/>
            </a:pPr>
            <a:endParaRPr lang="en-GB" sz="2000" i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8686800" cy="427038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How to improve quality </a:t>
            </a:r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 promotion of LLL?</a:t>
            </a:r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17" name="Inhaltsplatzhalter 2"/>
          <p:cNvSpPr txBox="1">
            <a:spLocks/>
          </p:cNvSpPr>
          <p:nvPr/>
        </p:nvSpPr>
        <p:spPr>
          <a:xfrm>
            <a:off x="1066800" y="2362200"/>
            <a:ext cx="6705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algn="just"/>
            <a:r>
              <a:rPr lang="en-GB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LifeADA</a:t>
            </a:r>
            <a:r>
              <a:rPr lang="en-GB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– Lifelong Learning for sustainable agriculture </a:t>
            </a:r>
            <a:br>
              <a:rPr lang="en-GB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GB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in Alps-Danube-Adriatic Region</a:t>
            </a:r>
          </a:p>
          <a:p>
            <a:pPr marL="177800" indent="-177800" algn="just"/>
            <a:endParaRPr lang="en-GB" sz="18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177800" indent="-177800" algn="just"/>
            <a:r>
              <a:rPr lang="en-GB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LaWEEEDA</a:t>
            </a:r>
            <a:r>
              <a:rPr lang="en-GB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– Latin American-</a:t>
            </a:r>
            <a:r>
              <a:rPr lang="en-GB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Euopean</a:t>
            </a:r>
            <a:r>
              <a:rPr lang="en-GB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network on waste electrical and electronic equipment research, development and analyses (Erasmus+ Project)</a:t>
            </a:r>
          </a:p>
          <a:p>
            <a:pPr marL="177800" indent="-177800" algn="just"/>
            <a:endParaRPr lang="en-GB" sz="18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177800" indent="-177800" algn="just"/>
            <a:r>
              <a:rPr lang="en-GB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We4DRR – women exchange for disaster risk reduction</a:t>
            </a:r>
          </a:p>
          <a:p>
            <a:pPr marL="177800" indent="-177800" algn="just"/>
            <a:endParaRPr lang="en-GB" sz="18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177800" indent="-177800" algn="just"/>
            <a:r>
              <a:rPr lang="en-GB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VNFIL – Transnational Peer Review for quality assurance in Validation of Non Formal and Informal Learning (Erasmus+ Project)</a:t>
            </a:r>
            <a:endParaRPr lang="en-GB" sz="18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13" y="4471035"/>
            <a:ext cx="2065973" cy="63436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99"/>
          <a:stretch/>
        </p:blipFill>
        <p:spPr>
          <a:xfrm>
            <a:off x="1381991" y="5770727"/>
            <a:ext cx="1459676" cy="70627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841667" y="6123863"/>
            <a:ext cx="46875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hlinkClick r:id="rId6"/>
              </a:rPr>
              <a:t>http://</a:t>
            </a:r>
            <a:r>
              <a:rPr lang="de-AT" sz="1000" dirty="0" smtClean="0">
                <a:hlinkClick r:id="rId6"/>
              </a:rPr>
              <a:t>www.peer-review-network.eu/pages/peer-review-vnfil-extended.php?lang=EN</a:t>
            </a:r>
            <a:r>
              <a:rPr lang="de-AT" sz="1000" dirty="0" smtClean="0"/>
              <a:t> </a:t>
            </a:r>
            <a:endParaRPr lang="de-AT" sz="1000" dirty="0"/>
          </a:p>
        </p:txBody>
      </p:sp>
      <p:sp>
        <p:nvSpPr>
          <p:cNvPr id="18" name="Textfeld 17"/>
          <p:cNvSpPr txBox="1"/>
          <p:nvPr/>
        </p:nvSpPr>
        <p:spPr>
          <a:xfrm>
            <a:off x="1311732" y="4800600"/>
            <a:ext cx="35012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hlinkClick r:id="rId7"/>
              </a:rPr>
              <a:t>http://</a:t>
            </a:r>
            <a:r>
              <a:rPr lang="de-AT" sz="1000" dirty="0" smtClean="0">
                <a:hlinkClick r:id="rId7"/>
              </a:rPr>
              <a:t>www.naturgefahren.at/eu-internationales/we4DRR.html</a:t>
            </a:r>
            <a:r>
              <a:rPr lang="de-AT" sz="1000" dirty="0" smtClean="0"/>
              <a:t> </a:t>
            </a:r>
            <a:endParaRPr lang="de-AT" sz="1000" dirty="0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70"/>
          <a:stretch/>
        </p:blipFill>
        <p:spPr>
          <a:xfrm>
            <a:off x="3299551" y="3954027"/>
            <a:ext cx="1490658" cy="541773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100" y="2652513"/>
            <a:ext cx="918218" cy="494663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5249318" y="2776732"/>
            <a:ext cx="13099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hlinkClick r:id="rId10"/>
              </a:rPr>
              <a:t>http://lifeada.agr.hr</a:t>
            </a:r>
            <a:r>
              <a:rPr lang="de-AT" sz="1000" dirty="0" smtClean="0">
                <a:hlinkClick r:id="rId10"/>
              </a:rPr>
              <a:t>/</a:t>
            </a:r>
            <a:r>
              <a:rPr lang="de-AT" sz="1000" dirty="0" smtClean="0"/>
              <a:t> 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17116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500</Words>
  <Application>Microsoft Office PowerPoint</Application>
  <PresentationFormat>Bildschirmpräsentation (4:3)</PresentationFormat>
  <Paragraphs>92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Office Theme</vt:lpstr>
      <vt:lpstr>Development of master curricula for natural disasters risk management in Western Balkan countries</vt:lpstr>
      <vt:lpstr>How to improve quality of promotions  of students enrolment?</vt:lpstr>
      <vt:lpstr>How to improve quality of promotions  of students enrolment?</vt:lpstr>
      <vt:lpstr>How to improve quality of promotions  of students enrolment?</vt:lpstr>
      <vt:lpstr>How to improve quality of promotions  of students enrolment?</vt:lpstr>
      <vt:lpstr>How to improve quality of promotions  of students enrolment?</vt:lpstr>
      <vt:lpstr>How to improve quality for promotion of LLL?</vt:lpstr>
      <vt:lpstr>How to improve quality for promotion of LLL?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master curricula for natural disasters risk management in Western Balkan countries</dc:title>
  <dc:creator>Milan</dc:creator>
  <cp:lastModifiedBy>Kurt Glock</cp:lastModifiedBy>
  <cp:revision>107</cp:revision>
  <dcterms:created xsi:type="dcterms:W3CDTF">2006-08-16T00:00:00Z</dcterms:created>
  <dcterms:modified xsi:type="dcterms:W3CDTF">2019-03-11T09:06:34Z</dcterms:modified>
</cp:coreProperties>
</file>